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794" r:id="rId2"/>
    <p:sldId id="849" r:id="rId3"/>
    <p:sldId id="838" r:id="rId4"/>
    <p:sldId id="856" r:id="rId5"/>
    <p:sldId id="840" r:id="rId6"/>
    <p:sldId id="857" r:id="rId7"/>
    <p:sldId id="858" r:id="rId8"/>
    <p:sldId id="842" r:id="rId9"/>
    <p:sldId id="859" r:id="rId10"/>
    <p:sldId id="860" r:id="rId11"/>
    <p:sldId id="862" r:id="rId12"/>
    <p:sldId id="863" r:id="rId13"/>
    <p:sldId id="864" r:id="rId14"/>
    <p:sldId id="865" r:id="rId15"/>
    <p:sldId id="86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568" autoAdjust="0"/>
    <p:restoredTop sz="83474" autoAdjust="0"/>
  </p:normalViewPr>
  <p:slideViewPr>
    <p:cSldViewPr snapToGrid="0" snapToObjects="1">
      <p:cViewPr>
        <p:scale>
          <a:sx n="63" d="100"/>
          <a:sy n="63" d="100"/>
        </p:scale>
        <p:origin x="-576" y="-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10/8/16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1.png>
</file>

<file path=ppt/media/image23.png>
</file>

<file path=ppt/media/image3.gif>
</file>

<file path=ppt/media/image4.jp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10/8/16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Functions can be 1:1,</a:t>
            </a:r>
            <a:r>
              <a:rPr lang="en-US" baseline="0" dirty="0" smtClean="0"/>
              <a:t> and onto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06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2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4"/>
            <a:ext cx="9144000" cy="702551"/>
            <a:chOff x="0" y="-120393"/>
            <a:chExt cx="9144000" cy="702551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543738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gif"/><Relationship Id="rId6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215" y="5381527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Chief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Scientist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Founding Director, 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 smtClean="0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for Entrepreneurship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Technology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Emerging Area Professor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4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48753" y="2248140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as a Signal</a:t>
            </a:r>
            <a:br>
              <a:rPr lang="en-US" dirty="0" smtClean="0"/>
            </a:br>
            <a:r>
              <a:rPr lang="en-US" sz="2400" dirty="0" smtClean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7166" y="231586"/>
            <a:ext cx="3880743" cy="923330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Courier New"/>
                <a:cs typeface="Courier New"/>
              </a:rPr>
              <a:t>Data</a:t>
            </a:r>
            <a:r>
              <a:rPr lang="en-US" sz="5400" dirty="0" smtClean="0">
                <a:latin typeface="Arial Narrow"/>
                <a:cs typeface="Arial Narrow"/>
              </a:rPr>
              <a:t> </a:t>
            </a:r>
            <a:r>
              <a:rPr lang="en-US" sz="8000" baseline="30000" dirty="0" smtClean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074"/>
            <a:ext cx="8229600" cy="6684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And of course, there is a famous link between </a:t>
            </a:r>
            <a:br>
              <a:rPr lang="en-US" dirty="0" smtClean="0"/>
            </a:br>
            <a:r>
              <a:rPr lang="en-US" dirty="0" smtClean="0"/>
              <a:t>Fourier, LTI, and Convolution:</a:t>
            </a:r>
            <a:endParaRPr lang="en-US" dirty="0"/>
          </a:p>
        </p:txBody>
      </p:sp>
      <p:pic>
        <p:nvPicPr>
          <p:cNvPr id="4" name="Picture 3" descr="imag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13" y="1465051"/>
            <a:ext cx="7063386" cy="363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1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that</a:t>
            </a:r>
            <a:r>
              <a:rPr lang="fr-FR" dirty="0" smtClean="0"/>
              <a:t>’</a:t>
            </a:r>
            <a:r>
              <a:rPr lang="en-US" dirty="0" smtClean="0"/>
              <a:t>s all great, but what about data?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390" y="1217238"/>
            <a:ext cx="7461611" cy="3845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&gt;&gt;&gt; from </a:t>
            </a:r>
            <a:r>
              <a:rPr lang="en-US" dirty="0" err="1"/>
              <a:t>scipy.fftpack</a:t>
            </a:r>
            <a:r>
              <a:rPr lang="en-US" dirty="0"/>
              <a:t> import </a:t>
            </a:r>
            <a:r>
              <a:rPr lang="en-US" dirty="0" err="1"/>
              <a:t>fft</a:t>
            </a:r>
            <a:r>
              <a:rPr lang="en-US" dirty="0"/>
              <a:t>, </a:t>
            </a:r>
            <a:r>
              <a:rPr lang="en-US" dirty="0" err="1"/>
              <a:t>ifft</a:t>
            </a:r>
            <a:endParaRPr lang="en-US" dirty="0"/>
          </a:p>
          <a:p>
            <a:r>
              <a:rPr lang="en-US" dirty="0"/>
              <a:t>&gt;&gt;&gt; x = </a:t>
            </a:r>
            <a:r>
              <a:rPr lang="en-US" dirty="0" err="1"/>
              <a:t>np.array</a:t>
            </a:r>
            <a:r>
              <a:rPr lang="en-US" dirty="0"/>
              <a:t>([1.0, 2.0, 1.0, -1.0, 1.5])</a:t>
            </a:r>
          </a:p>
          <a:p>
            <a:r>
              <a:rPr lang="en-US" dirty="0"/>
              <a:t>&gt;&gt;&gt; y = </a:t>
            </a:r>
            <a:r>
              <a:rPr lang="en-US" dirty="0" err="1"/>
              <a:t>fft</a:t>
            </a:r>
            <a:r>
              <a:rPr lang="en-US" dirty="0"/>
              <a:t>(x)</a:t>
            </a:r>
          </a:p>
          <a:p>
            <a:r>
              <a:rPr lang="en-US" dirty="0"/>
              <a:t>&gt;&gt;&gt; y</a:t>
            </a:r>
          </a:p>
          <a:p>
            <a:r>
              <a:rPr lang="en-US" dirty="0"/>
              <a:t>array([ 4.50000000+0.j        ,  2.08155948-1.65109876j,</a:t>
            </a:r>
          </a:p>
          <a:p>
            <a:r>
              <a:rPr lang="en-US" dirty="0"/>
              <a:t>       -1.83155948+1.60822041j, -1.83155948-1.60822041j,</a:t>
            </a:r>
          </a:p>
          <a:p>
            <a:r>
              <a:rPr lang="en-US" dirty="0"/>
              <a:t>        2.08155948+1.65109876j])</a:t>
            </a:r>
          </a:p>
          <a:p>
            <a:r>
              <a:rPr lang="en-US" dirty="0"/>
              <a:t>&gt;&gt;&gt; </a:t>
            </a:r>
            <a:r>
              <a:rPr lang="en-US" dirty="0" err="1"/>
              <a:t>yinv</a:t>
            </a:r>
            <a:r>
              <a:rPr lang="en-US" dirty="0"/>
              <a:t> = </a:t>
            </a:r>
            <a:r>
              <a:rPr lang="en-US" dirty="0" err="1"/>
              <a:t>ifft</a:t>
            </a:r>
            <a:r>
              <a:rPr lang="en-US" dirty="0"/>
              <a:t>(y)</a:t>
            </a:r>
          </a:p>
          <a:p>
            <a:r>
              <a:rPr lang="en-US" dirty="0"/>
              <a:t>&gt;&gt;&gt; </a:t>
            </a:r>
            <a:r>
              <a:rPr lang="en-US" dirty="0" err="1"/>
              <a:t>yinv</a:t>
            </a:r>
            <a:endParaRPr lang="en-US" dirty="0"/>
          </a:p>
          <a:p>
            <a:r>
              <a:rPr lang="en-US" dirty="0"/>
              <a:t>array([ 1.0+0.j,  2.0+0.j,  1.0+0.j, -1.0+0.j,  1.5+0.j])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3381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that</a:t>
            </a:r>
            <a:r>
              <a:rPr lang="fr-FR" dirty="0" smtClean="0"/>
              <a:t>’</a:t>
            </a:r>
            <a:r>
              <a:rPr lang="en-US" dirty="0" smtClean="0"/>
              <a:t>s all great, but what about data?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7390" y="1217238"/>
            <a:ext cx="7461611" cy="38457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dirty="0"/>
              <a:t>&gt;&gt;&gt; </a:t>
            </a:r>
            <a:r>
              <a:rPr lang="pl-PL" dirty="0" err="1"/>
              <a:t>np.fft.fft</a:t>
            </a:r>
            <a:r>
              <a:rPr lang="pl-PL" dirty="0"/>
              <a:t>(</a:t>
            </a:r>
            <a:r>
              <a:rPr lang="pl-PL" dirty="0" err="1"/>
              <a:t>np.exp</a:t>
            </a:r>
            <a:r>
              <a:rPr lang="pl-PL" dirty="0"/>
              <a:t>(2j * </a:t>
            </a:r>
            <a:r>
              <a:rPr lang="pl-PL" dirty="0" err="1"/>
              <a:t>np.pi</a:t>
            </a:r>
            <a:r>
              <a:rPr lang="pl-PL" dirty="0"/>
              <a:t> * </a:t>
            </a:r>
            <a:r>
              <a:rPr lang="pl-PL" dirty="0" err="1"/>
              <a:t>np.arange</a:t>
            </a:r>
            <a:r>
              <a:rPr lang="pl-PL" dirty="0"/>
              <a:t>(8) / 8))</a:t>
            </a:r>
          </a:p>
          <a:p>
            <a:r>
              <a:rPr lang="pl-PL" dirty="0" err="1"/>
              <a:t>array</a:t>
            </a:r>
            <a:r>
              <a:rPr lang="pl-PL" dirty="0"/>
              <a:t>([ -3.44505240e-16 +1.14383329e-17j,</a:t>
            </a:r>
          </a:p>
          <a:p>
            <a:r>
              <a:rPr lang="pl-PL" dirty="0"/>
              <a:t>         8.00000000e+00 -5.71092652e-15j,</a:t>
            </a:r>
          </a:p>
          <a:p>
            <a:r>
              <a:rPr lang="pl-PL" dirty="0"/>
              <a:t>         2.33482938e-16 +1.22460635e-16j,</a:t>
            </a:r>
          </a:p>
          <a:p>
            <a:r>
              <a:rPr lang="pl-PL" dirty="0"/>
              <a:t>         1.64863782e-15 +1.77635684e-15j,</a:t>
            </a:r>
          </a:p>
          <a:p>
            <a:r>
              <a:rPr lang="pl-PL" dirty="0"/>
              <a:t>         9.95839695e-17 +2.33482938e-16j,</a:t>
            </a:r>
          </a:p>
          <a:p>
            <a:r>
              <a:rPr lang="pl-PL" dirty="0"/>
              <a:t>         0.00000000e+00 +1.66837030e-15j,</a:t>
            </a:r>
          </a:p>
          <a:p>
            <a:r>
              <a:rPr lang="pl-PL" dirty="0"/>
              <a:t>         1.14383329e-17 +1.22460635e-16j,</a:t>
            </a:r>
          </a:p>
          <a:p>
            <a:r>
              <a:rPr lang="pl-PL" dirty="0"/>
              <a:t>         -1.64863782e-15 +1.77635684e-15j])</a:t>
            </a:r>
          </a:p>
        </p:txBody>
      </p:sp>
    </p:spTree>
    <p:extLst>
      <p:ext uri="{BB962C8B-B14F-4D97-AF65-F5344CB8AC3E}">
        <p14:creationId xmlns:p14="http://schemas.microsoft.com/office/powerpoint/2010/main" val="4050354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wait, that was discrete, and Fourier was continuous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3044" b="3044"/>
          <a:stretch>
            <a:fillRect/>
          </a:stretch>
        </p:blipFill>
        <p:spPr>
          <a:xfrm>
            <a:off x="4815008" y="2164795"/>
            <a:ext cx="4082828" cy="804909"/>
          </a:xfrm>
        </p:spPr>
      </p:pic>
      <p:pic>
        <p:nvPicPr>
          <p:cNvPr id="4" name="Picture 3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172" y="1742350"/>
            <a:ext cx="2717800" cy="170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2072" y="2046374"/>
            <a:ext cx="1358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the comb function: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138" y="4085672"/>
            <a:ext cx="5896242" cy="136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65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4055_html_m64a8a2f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82" y="139189"/>
            <a:ext cx="6962359" cy="57623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45083" y="5795686"/>
            <a:ext cx="455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docs.exdat.com</a:t>
            </a:r>
            <a:r>
              <a:rPr lang="en-US" dirty="0"/>
              <a:t>/docs/index-44055.html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4037" y="603520"/>
            <a:ext cx="22049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understanding the properties of the Comb, we can map between the time signal and the frequency samples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Sampled with time T, and with N samples means: </a:t>
            </a:r>
          </a:p>
          <a:p>
            <a:endParaRPr lang="en-US" dirty="0"/>
          </a:p>
          <a:p>
            <a:r>
              <a:rPr lang="en-US" dirty="0" smtClean="0"/>
              <a:t>Each frequency bin in the FFT = 1/(T*N)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449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FFT of weather data</a:t>
            </a:r>
          </a:p>
          <a:p>
            <a:r>
              <a:rPr lang="en-US" dirty="0" smtClean="0"/>
              <a:t>Find the timing cycles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Comments:</a:t>
            </a:r>
          </a:p>
          <a:p>
            <a:r>
              <a:rPr lang="en-US" dirty="0" smtClean="0"/>
              <a:t>Note </a:t>
            </a:r>
            <a:r>
              <a:rPr lang="en-US" dirty="0" err="1" smtClean="0"/>
              <a:t>fft</a:t>
            </a:r>
            <a:r>
              <a:rPr lang="en-US" dirty="0" smtClean="0"/>
              <a:t>(0) = mean f(t)</a:t>
            </a:r>
          </a:p>
          <a:p>
            <a:r>
              <a:rPr lang="en-US" dirty="0"/>
              <a:t>f</a:t>
            </a:r>
            <a:r>
              <a:rPr lang="en-US" dirty="0" smtClean="0"/>
              <a:t>(0) = mean FFT(s)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41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for Data as a Signal Part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Fourier and Spectral Analysis</a:t>
            </a:r>
          </a:p>
          <a:p>
            <a:r>
              <a:rPr lang="en-US" dirty="0" smtClean="0"/>
              <a:t>Comb Function, and why this is so important</a:t>
            </a:r>
          </a:p>
          <a:p>
            <a:r>
              <a:rPr lang="en-US" dirty="0" smtClean="0"/>
              <a:t>Resampling</a:t>
            </a:r>
          </a:p>
        </p:txBody>
      </p:sp>
    </p:spTree>
    <p:extLst>
      <p:ext uri="{BB962C8B-B14F-4D97-AF65-F5344CB8AC3E}">
        <p14:creationId xmlns:p14="http://schemas.microsoft.com/office/powerpoint/2010/main" val="232210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6840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Part II: LTI and Data Signals to Features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6987" y="2028992"/>
            <a:ext cx="1508829" cy="36933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Objects</a:t>
            </a:r>
          </a:p>
          <a:p>
            <a:endParaRPr lang="en-US" dirty="0"/>
          </a:p>
          <a:p>
            <a:r>
              <a:rPr lang="en-US" dirty="0" smtClean="0"/>
              <a:t>Events/Experiments</a:t>
            </a:r>
          </a:p>
          <a:p>
            <a:endParaRPr lang="en-US" dirty="0"/>
          </a:p>
          <a:p>
            <a:r>
              <a:rPr lang="en-US" dirty="0" smtClean="0"/>
              <a:t>People/Customers</a:t>
            </a:r>
          </a:p>
          <a:p>
            <a:endParaRPr lang="en-US" dirty="0"/>
          </a:p>
          <a:p>
            <a:r>
              <a:rPr lang="en-US" dirty="0" smtClean="0"/>
              <a:t>Products</a:t>
            </a:r>
          </a:p>
          <a:p>
            <a:endParaRPr lang="en-US" dirty="0"/>
          </a:p>
          <a:p>
            <a:r>
              <a:rPr lang="en-US" dirty="0" smtClean="0"/>
              <a:t>Stocks</a:t>
            </a:r>
          </a:p>
          <a:p>
            <a:endParaRPr lang="en-US" dirty="0"/>
          </a:p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6987" y="1544237"/>
            <a:ext cx="120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Real Life</a:t>
            </a:r>
            <a:endParaRPr lang="en-US" dirty="0"/>
          </a:p>
        </p:txBody>
      </p:sp>
      <p:pic>
        <p:nvPicPr>
          <p:cNvPr id="6" name="Picture 5" descr="wqalg1u3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35" y="7074104"/>
            <a:ext cx="4179610" cy="1933300"/>
          </a:xfrm>
          <a:prstGeom prst="rect">
            <a:avLst/>
          </a:prstGeom>
        </p:spPr>
      </p:pic>
      <p:pic>
        <p:nvPicPr>
          <p:cNvPr id="7" name="Picture 6" descr="data_table_05_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645" y="6858000"/>
            <a:ext cx="3977971" cy="2117450"/>
          </a:xfrm>
          <a:prstGeom prst="rect">
            <a:avLst/>
          </a:prstGeom>
        </p:spPr>
      </p:pic>
      <p:pic>
        <p:nvPicPr>
          <p:cNvPr id="8" name="Picture 7" descr="scr_6_11.gi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64635" y="2057078"/>
            <a:ext cx="2951855" cy="1896567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4607630" y="1781165"/>
            <a:ext cx="370435" cy="264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823277" y="1299630"/>
            <a:ext cx="1949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Features, but also </a:t>
            </a:r>
            <a:br>
              <a:rPr lang="en-US" dirty="0" smtClean="0"/>
            </a:br>
            <a:r>
              <a:rPr lang="en-US" dirty="0" smtClean="0"/>
              <a:t>loss of information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464635" y="2064011"/>
            <a:ext cx="2951855" cy="341632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	In Sample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	Out of Sample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11993" y="2045972"/>
            <a:ext cx="552642" cy="3427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Person 1</a:t>
            </a:r>
            <a:endParaRPr lang="en-US" sz="800" dirty="0"/>
          </a:p>
          <a:p>
            <a:pPr algn="ctr"/>
            <a:r>
              <a:rPr lang="en-US" sz="800" dirty="0" smtClean="0"/>
              <a:t>Person 2</a:t>
            </a:r>
          </a:p>
          <a:p>
            <a:pPr algn="ctr"/>
            <a:r>
              <a:rPr lang="en-US" sz="800" dirty="0" smtClean="0"/>
              <a:t>Person 3</a:t>
            </a:r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r>
              <a:rPr lang="en-US" sz="800" dirty="0" smtClean="0"/>
              <a:t>.</a:t>
            </a:r>
            <a:endParaRPr lang="en-US" sz="800" dirty="0"/>
          </a:p>
          <a:p>
            <a:pPr algn="ctr"/>
            <a:r>
              <a:rPr lang="en-US" sz="800" dirty="0" smtClean="0"/>
              <a:t>.</a:t>
            </a:r>
          </a:p>
          <a:p>
            <a:pPr algn="ctr"/>
            <a:r>
              <a:rPr lang="en-US" sz="800" dirty="0" smtClean="0"/>
              <a:t>.</a:t>
            </a:r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r>
              <a:rPr lang="en-US" sz="800" dirty="0" smtClean="0"/>
              <a:t>Person N</a:t>
            </a:r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sz="800" dirty="0"/>
          </a:p>
          <a:p>
            <a:pPr algn="ctr"/>
            <a:endParaRPr lang="en-US" sz="800" dirty="0" smtClean="0"/>
          </a:p>
          <a:p>
            <a:pPr algn="ctr"/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798251" y="3011659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428553" y="2605745"/>
            <a:ext cx="1560644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Characteristics</a:t>
            </a:r>
          </a:p>
          <a:p>
            <a:r>
              <a:rPr lang="en-US" dirty="0" smtClean="0"/>
              <a:t>Patterns</a:t>
            </a:r>
          </a:p>
          <a:p>
            <a:r>
              <a:rPr lang="en-US" dirty="0" smtClean="0"/>
              <a:t>Models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Predictions</a:t>
            </a:r>
          </a:p>
          <a:p>
            <a:r>
              <a:rPr lang="en-US" dirty="0" smtClean="0"/>
              <a:t>Similarities</a:t>
            </a:r>
          </a:p>
          <a:p>
            <a:r>
              <a:rPr lang="en-US" dirty="0" smtClean="0"/>
              <a:t>Differences</a:t>
            </a:r>
          </a:p>
          <a:p>
            <a:r>
              <a:rPr lang="en-US" dirty="0" smtClean="0"/>
              <a:t>Distance </a:t>
            </a:r>
          </a:p>
          <a:p>
            <a:endParaRPr lang="en-US" dirty="0" smtClean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5950651" y="4621315"/>
            <a:ext cx="129514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 rot="20582883">
            <a:off x="1430255" y="2466566"/>
            <a:ext cx="2963476" cy="135676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Time Varying Signals to Features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1855816" y="2565933"/>
            <a:ext cx="1608819" cy="598558"/>
          </a:xfrm>
          <a:prstGeom prst="straightConnector1">
            <a:avLst/>
          </a:prstGeom>
          <a:ln w="38100" cmpd="sng">
            <a:solidFill>
              <a:schemeClr val="bg1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014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Fourier Transform</a:t>
            </a:r>
            <a:br>
              <a:rPr lang="en-US" dirty="0" smtClean="0"/>
            </a:br>
            <a:r>
              <a:rPr lang="en-US" dirty="0"/>
              <a:t>T</a:t>
            </a:r>
            <a:r>
              <a:rPr lang="en-US" dirty="0" smtClean="0"/>
              <a:t>he most famous of mathematical </a:t>
            </a:r>
            <a:r>
              <a:rPr lang="en-US" dirty="0" err="1" smtClean="0"/>
              <a:t>transfoms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752" y="3531738"/>
            <a:ext cx="8229600" cy="1711192"/>
          </a:xfrm>
        </p:spPr>
        <p:txBody>
          <a:bodyPr/>
          <a:lstStyle/>
          <a:p>
            <a:r>
              <a:rPr lang="en-US" dirty="0" smtClean="0"/>
              <a:t>A Transform is not a function: </a:t>
            </a:r>
            <a:r>
              <a:rPr lang="en-US" dirty="0" err="1" smtClean="0"/>
              <a:t>ie</a:t>
            </a:r>
            <a:r>
              <a:rPr lang="en-US" dirty="0" smtClean="0"/>
              <a:t> mapping from one variable to another </a:t>
            </a:r>
            <a:endParaRPr lang="en-US" dirty="0"/>
          </a:p>
        </p:txBody>
      </p:sp>
      <p:pic>
        <p:nvPicPr>
          <p:cNvPr id="6" name="Picture 5" descr="imgr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2"/>
          <a:stretch/>
        </p:blipFill>
        <p:spPr>
          <a:xfrm>
            <a:off x="243649" y="1533953"/>
            <a:ext cx="4724400" cy="660809"/>
          </a:xfrm>
          <a:prstGeom prst="rect">
            <a:avLst/>
          </a:prstGeom>
        </p:spPr>
      </p:pic>
      <p:pic>
        <p:nvPicPr>
          <p:cNvPr id="7" name="Picture 6" descr="imgr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72"/>
          <a:stretch/>
        </p:blipFill>
        <p:spPr>
          <a:xfrm>
            <a:off x="243649" y="2396932"/>
            <a:ext cx="4724400" cy="8235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00368" y="1533954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18008" y="2591540"/>
            <a:ext cx="28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pic>
        <p:nvPicPr>
          <p:cNvPr id="10" name="Picture 9" descr="x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955" y="1585748"/>
            <a:ext cx="1897818" cy="189781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18793" y="1834961"/>
            <a:ext cx="137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 = f(x) = x+1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>
          <a:xfrm>
            <a:off x="1340620" y="1769663"/>
            <a:ext cx="546832" cy="843493"/>
          </a:xfrm>
          <a:custGeom>
            <a:avLst/>
            <a:gdLst>
              <a:gd name="connsiteX0" fmla="*/ 0 w 1199502"/>
              <a:gd name="connsiteY0" fmla="*/ 0 h 1675910"/>
              <a:gd name="connsiteX1" fmla="*/ 458633 w 1199502"/>
              <a:gd name="connsiteY1" fmla="*/ 864417 h 1675910"/>
              <a:gd name="connsiteX2" fmla="*/ 1199502 w 1199502"/>
              <a:gd name="connsiteY2" fmla="*/ 1675910 h 1675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9502" h="1675910">
                <a:moveTo>
                  <a:pt x="0" y="0"/>
                </a:moveTo>
                <a:cubicBezTo>
                  <a:pt x="129358" y="292549"/>
                  <a:pt x="258716" y="585099"/>
                  <a:pt x="458633" y="864417"/>
                </a:cubicBezTo>
                <a:cubicBezTo>
                  <a:pt x="658550" y="1143735"/>
                  <a:pt x="1199502" y="1675910"/>
                  <a:pt x="1199502" y="167591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6588955" y="1585748"/>
            <a:ext cx="1472406" cy="15402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672127" y="1250915"/>
            <a:ext cx="495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  <a:r>
              <a:rPr lang="en-US" dirty="0" smtClean="0"/>
              <a:t>(x)</a:t>
            </a:r>
            <a:endParaRPr lang="en-US" dirty="0"/>
          </a:p>
        </p:txBody>
      </p:sp>
      <p:sp>
        <p:nvSpPr>
          <p:cNvPr id="17" name="Freeform 16"/>
          <p:cNvSpPr/>
          <p:nvPr/>
        </p:nvSpPr>
        <p:spPr>
          <a:xfrm>
            <a:off x="7233453" y="1683172"/>
            <a:ext cx="1375899" cy="1270163"/>
          </a:xfrm>
          <a:custGeom>
            <a:avLst/>
            <a:gdLst>
              <a:gd name="connsiteX0" fmla="*/ 0 w 1375899"/>
              <a:gd name="connsiteY0" fmla="*/ 1270163 h 1270163"/>
              <a:gd name="connsiteX1" fmla="*/ 35279 w 1375899"/>
              <a:gd name="connsiteY1" fmla="*/ 1023187 h 1270163"/>
              <a:gd name="connsiteX2" fmla="*/ 141118 w 1375899"/>
              <a:gd name="connsiteY2" fmla="*/ 864417 h 1270163"/>
              <a:gd name="connsiteX3" fmla="*/ 317515 w 1375899"/>
              <a:gd name="connsiteY3" fmla="*/ 705646 h 1270163"/>
              <a:gd name="connsiteX4" fmla="*/ 370434 w 1375899"/>
              <a:gd name="connsiteY4" fmla="*/ 688005 h 1270163"/>
              <a:gd name="connsiteX5" fmla="*/ 546832 w 1375899"/>
              <a:gd name="connsiteY5" fmla="*/ 652723 h 1270163"/>
              <a:gd name="connsiteX6" fmla="*/ 758509 w 1375899"/>
              <a:gd name="connsiteY6" fmla="*/ 599799 h 1270163"/>
              <a:gd name="connsiteX7" fmla="*/ 952546 w 1375899"/>
              <a:gd name="connsiteY7" fmla="*/ 617441 h 1270163"/>
              <a:gd name="connsiteX8" fmla="*/ 1005465 w 1375899"/>
              <a:gd name="connsiteY8" fmla="*/ 635082 h 1270163"/>
              <a:gd name="connsiteX9" fmla="*/ 1199502 w 1375899"/>
              <a:gd name="connsiteY9" fmla="*/ 599799 h 1270163"/>
              <a:gd name="connsiteX10" fmla="*/ 1322980 w 1375899"/>
              <a:gd name="connsiteY10" fmla="*/ 405747 h 1270163"/>
              <a:gd name="connsiteX11" fmla="*/ 1340620 w 1375899"/>
              <a:gd name="connsiteY11" fmla="*/ 335182 h 1270163"/>
              <a:gd name="connsiteX12" fmla="*/ 1358260 w 1375899"/>
              <a:gd name="connsiteY12" fmla="*/ 282259 h 1270163"/>
              <a:gd name="connsiteX13" fmla="*/ 1375899 w 1375899"/>
              <a:gd name="connsiteY13" fmla="*/ 0 h 127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75899" h="1270163">
                <a:moveTo>
                  <a:pt x="0" y="1270163"/>
                </a:moveTo>
                <a:cubicBezTo>
                  <a:pt x="11760" y="1187838"/>
                  <a:pt x="7961" y="1101733"/>
                  <a:pt x="35279" y="1023187"/>
                </a:cubicBezTo>
                <a:cubicBezTo>
                  <a:pt x="56173" y="963112"/>
                  <a:pt x="96145" y="909394"/>
                  <a:pt x="141118" y="864417"/>
                </a:cubicBezTo>
                <a:cubicBezTo>
                  <a:pt x="189626" y="815905"/>
                  <a:pt x="253073" y="742473"/>
                  <a:pt x="317515" y="705646"/>
                </a:cubicBezTo>
                <a:cubicBezTo>
                  <a:pt x="333659" y="696420"/>
                  <a:pt x="352316" y="692186"/>
                  <a:pt x="370434" y="688005"/>
                </a:cubicBezTo>
                <a:cubicBezTo>
                  <a:pt x="428862" y="674521"/>
                  <a:pt x="489946" y="671687"/>
                  <a:pt x="546832" y="652723"/>
                </a:cubicBezTo>
                <a:cubicBezTo>
                  <a:pt x="686601" y="606130"/>
                  <a:pt x="615988" y="623555"/>
                  <a:pt x="758509" y="599799"/>
                </a:cubicBezTo>
                <a:cubicBezTo>
                  <a:pt x="823188" y="605680"/>
                  <a:pt x="888253" y="608255"/>
                  <a:pt x="952546" y="617441"/>
                </a:cubicBezTo>
                <a:cubicBezTo>
                  <a:pt x="970953" y="620071"/>
                  <a:pt x="986918" y="636407"/>
                  <a:pt x="1005465" y="635082"/>
                </a:cubicBezTo>
                <a:cubicBezTo>
                  <a:pt x="1071037" y="630398"/>
                  <a:pt x="1134823" y="611560"/>
                  <a:pt x="1199502" y="599799"/>
                </a:cubicBezTo>
                <a:cubicBezTo>
                  <a:pt x="1244618" y="539640"/>
                  <a:pt x="1296183" y="477212"/>
                  <a:pt x="1322980" y="405747"/>
                </a:cubicBezTo>
                <a:cubicBezTo>
                  <a:pt x="1331493" y="383045"/>
                  <a:pt x="1333960" y="358495"/>
                  <a:pt x="1340620" y="335182"/>
                </a:cubicBezTo>
                <a:cubicBezTo>
                  <a:pt x="1345728" y="317302"/>
                  <a:pt x="1352380" y="299900"/>
                  <a:pt x="1358260" y="282259"/>
                </a:cubicBezTo>
                <a:lnTo>
                  <a:pt x="137589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486773" y="1313840"/>
            <a:ext cx="53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g(x)</a:t>
            </a:r>
            <a:endParaRPr lang="en-US" dirty="0"/>
          </a:p>
        </p:txBody>
      </p:sp>
      <p:pic>
        <p:nvPicPr>
          <p:cNvPr id="20" name="Picture 19" descr="fourierPair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52" y="4036232"/>
            <a:ext cx="6352434" cy="184177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887452" y="2133729"/>
            <a:ext cx="395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f()</a:t>
            </a:r>
            <a:endParaRPr lang="en-US" dirty="0"/>
          </a:p>
        </p:txBody>
      </p:sp>
      <p:pic>
        <p:nvPicPr>
          <p:cNvPr id="19" name="Picture 18" descr="fouriertransforms.gi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07"/>
          <a:stretch/>
        </p:blipFill>
        <p:spPr>
          <a:xfrm>
            <a:off x="7317571" y="4053150"/>
            <a:ext cx="1487580" cy="182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F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3" r="10364" b="4347"/>
          <a:stretch/>
        </p:blipFill>
        <p:spPr>
          <a:xfrm>
            <a:off x="437093" y="540184"/>
            <a:ext cx="7655644" cy="53410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79620" y="274638"/>
            <a:ext cx="2390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Mapping from a time </a:t>
            </a:r>
          </a:p>
          <a:p>
            <a:r>
              <a:rPr lang="en-US" dirty="0" smtClean="0"/>
              <a:t>to frequency, and back.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64915" y="5881262"/>
            <a:ext cx="4879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groups.csail.mit.edu</a:t>
            </a:r>
            <a:r>
              <a:rPr lang="en-US" sz="1200" dirty="0"/>
              <a:t>/</a:t>
            </a:r>
            <a:r>
              <a:rPr lang="en-US" sz="1200" dirty="0" err="1"/>
              <a:t>netmit</a:t>
            </a:r>
            <a:r>
              <a:rPr lang="en-US" sz="1200" dirty="0"/>
              <a:t>/</a:t>
            </a:r>
            <a:r>
              <a:rPr lang="en-US" sz="1200" dirty="0" err="1"/>
              <a:t>wordpress</a:t>
            </a:r>
            <a:r>
              <a:rPr lang="en-US" sz="1200" dirty="0"/>
              <a:t>/projects/sparse-</a:t>
            </a:r>
            <a:r>
              <a:rPr lang="en-US" sz="1200" dirty="0" err="1"/>
              <a:t>fourier</a:t>
            </a:r>
            <a:r>
              <a:rPr lang="en-US" sz="1200" dirty="0"/>
              <a:t>-transform/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163" y="205980"/>
            <a:ext cx="3458822" cy="668408"/>
          </a:xfrm>
        </p:spPr>
        <p:txBody>
          <a:bodyPr/>
          <a:lstStyle/>
          <a:p>
            <a:r>
              <a:rPr lang="en-US" dirty="0" smtClean="0"/>
              <a:t>Fourier Transform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88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more detail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5465" y="3704643"/>
            <a:ext cx="720848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or t = time, f(</a:t>
            </a:r>
            <a:r>
              <a:rPr lang="en-US" dirty="0"/>
              <a:t>x</a:t>
            </a:r>
            <a:r>
              <a:rPr lang="en-US" dirty="0" smtClean="0"/>
              <a:t>) is a function of time</a:t>
            </a:r>
          </a:p>
          <a:p>
            <a:endParaRPr lang="en-US" dirty="0"/>
          </a:p>
          <a:p>
            <a:r>
              <a:rPr lang="en-US" dirty="0"/>
              <a:t>i</a:t>
            </a:r>
            <a:r>
              <a:rPr lang="en-US" dirty="0" smtClean="0"/>
              <a:t> or j are for imaginary numbers.  Note F and f are both complex functions.</a:t>
            </a:r>
          </a:p>
          <a:p>
            <a:endParaRPr lang="en-US" dirty="0"/>
          </a:p>
          <a:p>
            <a:r>
              <a:rPr lang="en-US" dirty="0" smtClean="0"/>
              <a:t>f or s is often used for frequency, so F(</a:t>
            </a:r>
            <a:r>
              <a:rPr lang="en-US" dirty="0"/>
              <a:t>s</a:t>
            </a:r>
            <a:r>
              <a:rPr lang="en-US" dirty="0" smtClean="0"/>
              <a:t>) is a function in frequency</a:t>
            </a:r>
          </a:p>
          <a:p>
            <a:endParaRPr lang="en-US" dirty="0"/>
          </a:p>
          <a:p>
            <a:r>
              <a:rPr lang="en-US" dirty="0" smtClean="0"/>
              <a:t>Integrate (average) over all time (for every given frequency)</a:t>
            </a:r>
            <a:endParaRPr lang="en-US" dirty="0"/>
          </a:p>
        </p:txBody>
      </p:sp>
      <p:pic>
        <p:nvPicPr>
          <p:cNvPr id="7" name="Picture 6" descr="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8353"/>
            <a:ext cx="9144000" cy="228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230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more detail</a:t>
            </a:r>
            <a:endParaRPr lang="en-US" dirty="0"/>
          </a:p>
        </p:txBody>
      </p:sp>
      <p:pic>
        <p:nvPicPr>
          <p:cNvPr id="7" name="Picture 6" descr="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8353"/>
            <a:ext cx="9144000" cy="2289994"/>
          </a:xfrm>
          <a:prstGeom prst="rect">
            <a:avLst/>
          </a:prstGeom>
        </p:spPr>
      </p:pic>
      <p:pic>
        <p:nvPicPr>
          <p:cNvPr id="3" name="Picture 2" descr="Ex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04530"/>
            <a:ext cx="9144000" cy="8230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1428" y="3908083"/>
            <a:ext cx="166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Remember that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70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836755"/>
            <a:ext cx="8229600" cy="668408"/>
          </a:xfrm>
        </p:spPr>
        <p:txBody>
          <a:bodyPr/>
          <a:lstStyle/>
          <a:p>
            <a:r>
              <a:rPr lang="en-US" dirty="0" smtClean="0"/>
              <a:t>Fourier Basics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89543" y="7224620"/>
            <a:ext cx="3813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www.thefouriertransform.com</a:t>
            </a:r>
            <a:r>
              <a:rPr lang="en-US" dirty="0"/>
              <a:t>/</a:t>
            </a:r>
          </a:p>
        </p:txBody>
      </p:sp>
      <p:pic>
        <p:nvPicPr>
          <p:cNvPr id="3" name="Picture 2" descr="Invfouri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03" y="720475"/>
            <a:ext cx="3945159" cy="1031257"/>
          </a:xfrm>
          <a:prstGeom prst="rect">
            <a:avLst/>
          </a:prstGeom>
        </p:spPr>
      </p:pic>
      <p:pic>
        <p:nvPicPr>
          <p:cNvPr id="4" name="Picture 3" descr="Fouri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161" y="793933"/>
            <a:ext cx="3824515" cy="9577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118" y="36998"/>
            <a:ext cx="6033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example is the famous </a:t>
            </a:r>
            <a:r>
              <a:rPr lang="en-US" dirty="0" err="1"/>
              <a:t>r</a:t>
            </a:r>
            <a:r>
              <a:rPr lang="en-US" dirty="0" err="1" smtClean="0"/>
              <a:t>ect</a:t>
            </a:r>
            <a:r>
              <a:rPr lang="en-US" dirty="0" smtClean="0"/>
              <a:t>(x) which transforms to </a:t>
            </a:r>
            <a:r>
              <a:rPr lang="en-US" dirty="0" err="1" smtClean="0"/>
              <a:t>Sinc</a:t>
            </a:r>
            <a:r>
              <a:rPr lang="en-US" dirty="0" smtClean="0"/>
              <a:t>(s)</a:t>
            </a:r>
            <a:endParaRPr lang="en-US" dirty="0"/>
          </a:p>
        </p:txBody>
      </p:sp>
      <p:pic>
        <p:nvPicPr>
          <p:cNvPr id="6" name="Picture 5" descr="image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3" r="71159"/>
          <a:stretch/>
        </p:blipFill>
        <p:spPr>
          <a:xfrm>
            <a:off x="386640" y="4901829"/>
            <a:ext cx="1517017" cy="1052627"/>
          </a:xfrm>
          <a:prstGeom prst="rect">
            <a:avLst/>
          </a:prstGeom>
        </p:spPr>
      </p:pic>
      <p:pic>
        <p:nvPicPr>
          <p:cNvPr id="11" name="Picture 10" descr="imgre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947" y="4938711"/>
            <a:ext cx="3119866" cy="1093092"/>
          </a:xfrm>
          <a:prstGeom prst="rect">
            <a:avLst/>
          </a:prstGeom>
        </p:spPr>
      </p:pic>
      <p:pic>
        <p:nvPicPr>
          <p:cNvPr id="12" name="Picture 11" descr="image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29"/>
          <a:stretch/>
        </p:blipFill>
        <p:spPr>
          <a:xfrm>
            <a:off x="1974214" y="4901829"/>
            <a:ext cx="1907112" cy="1052627"/>
          </a:xfrm>
          <a:prstGeom prst="rect">
            <a:avLst/>
          </a:prstGeom>
        </p:spPr>
      </p:pic>
      <p:pic>
        <p:nvPicPr>
          <p:cNvPr id="15" name="Picture 14" descr="imgres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834" y="1900277"/>
            <a:ext cx="6796292" cy="246639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156777" y="2905641"/>
            <a:ext cx="1662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=f in the graph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Picture 12" descr="Si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655" y="2480254"/>
            <a:ext cx="1714942" cy="47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23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able 4_1 Fourier Transform Theorems 600dp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58" y="212327"/>
            <a:ext cx="7118915" cy="6017257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734159" y="70564"/>
            <a:ext cx="6339281" cy="44102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000" dirty="0" smtClean="0"/>
              <a:t>As written in virtually every book on Fourier or Systems..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582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4808</TotalTime>
  <Words>626</Words>
  <Application>Microsoft Macintosh PowerPoint</Application>
  <PresentationFormat>On-screen Show (4:3)</PresentationFormat>
  <Paragraphs>136</Paragraphs>
  <Slides>15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Data as a Signal Data X: A Course on Data, Signals, and Systems</vt:lpstr>
      <vt:lpstr>Outline for Data as a Signal Part II</vt:lpstr>
      <vt:lpstr>Part II: LTI and Data Signals to Features</vt:lpstr>
      <vt:lpstr>Fourier Transform The most famous of mathematical transfoms</vt:lpstr>
      <vt:lpstr>Fourier Transform</vt:lpstr>
      <vt:lpstr>In more detail</vt:lpstr>
      <vt:lpstr>In more detail</vt:lpstr>
      <vt:lpstr>Fourier Basics</vt:lpstr>
      <vt:lpstr>As written in virtually every book on Fourier or Systems..</vt:lpstr>
      <vt:lpstr>And of course, there is a famous link between  Fourier, LTI, and Convolution:</vt:lpstr>
      <vt:lpstr>So that’s all great, but what about data?</vt:lpstr>
      <vt:lpstr>So that’s all great, but what about data?</vt:lpstr>
      <vt:lpstr>But wait, that was discrete, and Fourier was continuous</vt:lpstr>
      <vt:lpstr>PowerPoint Presentation</vt:lpstr>
      <vt:lpstr>Code Examples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Ikhlaq Sidhu</cp:lastModifiedBy>
  <cp:revision>369</cp:revision>
  <cp:lastPrinted>2013-05-20T04:39:02Z</cp:lastPrinted>
  <dcterms:created xsi:type="dcterms:W3CDTF">2013-05-20T04:35:54Z</dcterms:created>
  <dcterms:modified xsi:type="dcterms:W3CDTF">2016-10-08T09:23:44Z</dcterms:modified>
</cp:coreProperties>
</file>

<file path=docProps/thumbnail.jpeg>
</file>